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CE4FA-9A96-315D-C77F-51CEF8B0B5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38F59C-FC9F-F042-AFC4-D6029399B7D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01A62F4-B37D-20DB-4935-B1D05CFB7F82}"/>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5" name="Footer Placeholder 4">
            <a:extLst>
              <a:ext uri="{FF2B5EF4-FFF2-40B4-BE49-F238E27FC236}">
                <a16:creationId xmlns:a16="http://schemas.microsoft.com/office/drawing/2014/main" id="{E68BC081-4845-8CAF-49F4-FA660318A6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336100-4CFF-2C24-82C0-4A167300ED64}"/>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3062685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144A-77E1-211C-9D96-063A8A39B94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7D5C2C-ABD4-1A97-B772-6406485300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02F86-7659-C7FE-64C0-C45F3A3A686A}"/>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5" name="Footer Placeholder 4">
            <a:extLst>
              <a:ext uri="{FF2B5EF4-FFF2-40B4-BE49-F238E27FC236}">
                <a16:creationId xmlns:a16="http://schemas.microsoft.com/office/drawing/2014/main" id="{8C4DFE02-838D-7FA7-7594-692085A8BE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E092B7-8995-FB0F-E82E-C05B40DD43FF}"/>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281989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DFE22A-872D-12B6-6948-814F3B7519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540678-8BA4-5DBB-8DA4-67E2171FAA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22A0F6-3241-FFA7-BCB7-ED4779371077}"/>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5" name="Footer Placeholder 4">
            <a:extLst>
              <a:ext uri="{FF2B5EF4-FFF2-40B4-BE49-F238E27FC236}">
                <a16:creationId xmlns:a16="http://schemas.microsoft.com/office/drawing/2014/main" id="{5B477DAE-029B-B79A-F2FE-6C5DCD5452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5BB509-FF57-608C-58A4-99E1DDC82A60}"/>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219838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EFA71-9708-BF5D-7761-0A5EEF5FA6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01C7B5-5AB1-98F6-9D6C-08D42260F7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FDCBCD-5621-7CB1-B89E-35FF971C175F}"/>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5" name="Footer Placeholder 4">
            <a:extLst>
              <a:ext uri="{FF2B5EF4-FFF2-40B4-BE49-F238E27FC236}">
                <a16:creationId xmlns:a16="http://schemas.microsoft.com/office/drawing/2014/main" id="{C7D2C9E9-622C-035B-B553-1F3D64FB5E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600ED-276B-6827-AA27-3D40C5F7CE2A}"/>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3482666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14B70-9323-7DA6-BD69-85E6F532A5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04F8912-1B5C-2F0D-B772-AC24D25095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80CFC14-EBDD-0772-3236-343829F16972}"/>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5" name="Footer Placeholder 4">
            <a:extLst>
              <a:ext uri="{FF2B5EF4-FFF2-40B4-BE49-F238E27FC236}">
                <a16:creationId xmlns:a16="http://schemas.microsoft.com/office/drawing/2014/main" id="{F9161C71-0687-7CE7-2CD4-F88D39E4D5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86364D-A4A0-2C5E-8114-EC7FEB3F57AA}"/>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3363773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C383-8B0F-5117-35C9-537021B1F7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969435-DB07-6343-B83B-A24913BFC2F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D044E-2AC5-8F62-501C-9EB15D656D0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79C6FA-A8C6-5680-7C47-E574230AB784}"/>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6" name="Footer Placeholder 5">
            <a:extLst>
              <a:ext uri="{FF2B5EF4-FFF2-40B4-BE49-F238E27FC236}">
                <a16:creationId xmlns:a16="http://schemas.microsoft.com/office/drawing/2014/main" id="{880C5A3C-C469-0D2F-CBF5-E90967A13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017AC2-FAFD-1AAA-013A-FC9B76FEC62E}"/>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241983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61504-A974-9C5C-2544-D63664623A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14E8A9-A185-71DD-8703-9A8F80CF97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66BD11-1756-1EFE-17A3-6F31721C6A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1146BD-9C56-F22D-83A4-915F8641F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AC86BF-6FAE-1AD3-144E-7960A0108F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011571-EB0D-6116-5026-9F665F5C5D54}"/>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8" name="Footer Placeholder 7">
            <a:extLst>
              <a:ext uri="{FF2B5EF4-FFF2-40B4-BE49-F238E27FC236}">
                <a16:creationId xmlns:a16="http://schemas.microsoft.com/office/drawing/2014/main" id="{0647B061-32F1-304B-A275-D3D8FD5FC9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78E307-4996-BB33-DCF1-C98E54E3D249}"/>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122672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8006F-47DC-8CAE-68E6-389FFF7CEA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0D6885-FECD-ECD4-4544-143D5C764A73}"/>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4" name="Footer Placeholder 3">
            <a:extLst>
              <a:ext uri="{FF2B5EF4-FFF2-40B4-BE49-F238E27FC236}">
                <a16:creationId xmlns:a16="http://schemas.microsoft.com/office/drawing/2014/main" id="{D458D3EB-91C6-547E-2032-7F04D62CC0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3AB0EF9-453A-1EE2-8800-870933533FF7}"/>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1340244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914C4B-9F18-4185-8CBC-3B6B6533320F}"/>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3" name="Footer Placeholder 2">
            <a:extLst>
              <a:ext uri="{FF2B5EF4-FFF2-40B4-BE49-F238E27FC236}">
                <a16:creationId xmlns:a16="http://schemas.microsoft.com/office/drawing/2014/main" id="{8BF8FDE8-59CA-498B-7570-8F9E48885B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DF97E9-C060-26B5-11E3-6175047C7FA9}"/>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515203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BABBC-F94F-69F2-CBB3-AFC128614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02C79E-5C32-ED24-8304-14DD2CB62E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3B7EA1-AF26-AC6E-1058-5F5236DF4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1CA9E5-B1A3-D1FE-3DD8-48D278E8D529}"/>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6" name="Footer Placeholder 5">
            <a:extLst>
              <a:ext uri="{FF2B5EF4-FFF2-40B4-BE49-F238E27FC236}">
                <a16:creationId xmlns:a16="http://schemas.microsoft.com/office/drawing/2014/main" id="{6FF77C85-D886-0B7C-B684-527A5083BE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1E2D7C-C58F-D457-B983-9D2E092DAE31}"/>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2609814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DF295-12EA-6171-032A-39A8CE3FDD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0C09F3B-D3E5-004E-E1C5-B92A4E0B8C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9E3A90-C55A-FA0C-16AC-017903582E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7EAE6-F7F3-15F8-60D0-CE0F7E96AF51}"/>
              </a:ext>
            </a:extLst>
          </p:cNvPr>
          <p:cNvSpPr>
            <a:spLocks noGrp="1"/>
          </p:cNvSpPr>
          <p:nvPr>
            <p:ph type="dt" sz="half" idx="10"/>
          </p:nvPr>
        </p:nvSpPr>
        <p:spPr/>
        <p:txBody>
          <a:bodyPr/>
          <a:lstStyle/>
          <a:p>
            <a:fld id="{76D022C9-1E4B-4558-9B26-AE96B44A742D}" type="datetimeFigureOut">
              <a:rPr lang="en-US" smtClean="0"/>
              <a:t>10/2/2023</a:t>
            </a:fld>
            <a:endParaRPr lang="en-US"/>
          </a:p>
        </p:txBody>
      </p:sp>
      <p:sp>
        <p:nvSpPr>
          <p:cNvPr id="6" name="Footer Placeholder 5">
            <a:extLst>
              <a:ext uri="{FF2B5EF4-FFF2-40B4-BE49-F238E27FC236}">
                <a16:creationId xmlns:a16="http://schemas.microsoft.com/office/drawing/2014/main" id="{F7E2ED11-DDD5-CF2A-28B1-EF711E6400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001FD7-E3E7-41B7-9F90-FDE3D1D44C02}"/>
              </a:ext>
            </a:extLst>
          </p:cNvPr>
          <p:cNvSpPr>
            <a:spLocks noGrp="1"/>
          </p:cNvSpPr>
          <p:nvPr>
            <p:ph type="sldNum" sz="quarter" idx="12"/>
          </p:nvPr>
        </p:nvSpPr>
        <p:spPr/>
        <p:txBody>
          <a:bodyPr/>
          <a:lstStyle/>
          <a:p>
            <a:fld id="{6EB42535-4E7C-4AA9-814F-EC48917FD9FD}" type="slidenum">
              <a:rPr lang="en-US" smtClean="0"/>
              <a:t>‹#›</a:t>
            </a:fld>
            <a:endParaRPr lang="en-US"/>
          </a:p>
        </p:txBody>
      </p:sp>
    </p:spTree>
    <p:extLst>
      <p:ext uri="{BB962C8B-B14F-4D97-AF65-F5344CB8AC3E}">
        <p14:creationId xmlns:p14="http://schemas.microsoft.com/office/powerpoint/2010/main" val="204992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72C22E-7487-16C5-3D56-879EF31BC1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59639D-886E-9A04-683F-DC1AE0003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D7EAE9-4EB8-E2CE-D44B-E2175CF3DF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022C9-1E4B-4558-9B26-AE96B44A742D}" type="datetimeFigureOut">
              <a:rPr lang="en-US" smtClean="0"/>
              <a:t>10/2/2023</a:t>
            </a:fld>
            <a:endParaRPr lang="en-US"/>
          </a:p>
        </p:txBody>
      </p:sp>
      <p:sp>
        <p:nvSpPr>
          <p:cNvPr id="5" name="Footer Placeholder 4">
            <a:extLst>
              <a:ext uri="{FF2B5EF4-FFF2-40B4-BE49-F238E27FC236}">
                <a16:creationId xmlns:a16="http://schemas.microsoft.com/office/drawing/2014/main" id="{96FE5AF2-317B-FDC2-6C56-31DC149CD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E61B5D-ABC0-858E-D03A-DC6E804D045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B42535-4E7C-4AA9-814F-EC48917FD9FD}" type="slidenum">
              <a:rPr lang="en-US" smtClean="0"/>
              <a:t>‹#›</a:t>
            </a:fld>
            <a:endParaRPr lang="en-US"/>
          </a:p>
        </p:txBody>
      </p:sp>
    </p:spTree>
    <p:extLst>
      <p:ext uri="{BB962C8B-B14F-4D97-AF65-F5344CB8AC3E}">
        <p14:creationId xmlns:p14="http://schemas.microsoft.com/office/powerpoint/2010/main" val="2098853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0F147-4218-BFE7-7108-7E114F2D34F8}"/>
              </a:ext>
            </a:extLst>
          </p:cNvPr>
          <p:cNvSpPr>
            <a:spLocks noGrp="1"/>
          </p:cNvSpPr>
          <p:nvPr>
            <p:ph type="ctrTitle"/>
          </p:nvPr>
        </p:nvSpPr>
        <p:spPr/>
        <p:txBody>
          <a:bodyPr/>
          <a:lstStyle/>
          <a:p>
            <a:r>
              <a:rPr lang="en-US" dirty="0"/>
              <a:t>Drones in Tacoma</a:t>
            </a:r>
          </a:p>
        </p:txBody>
      </p:sp>
      <p:sp>
        <p:nvSpPr>
          <p:cNvPr id="3" name="Subtitle 2">
            <a:extLst>
              <a:ext uri="{FF2B5EF4-FFF2-40B4-BE49-F238E27FC236}">
                <a16:creationId xmlns:a16="http://schemas.microsoft.com/office/drawing/2014/main" id="{E163C044-2AB1-37EA-5506-73223DCFFDF6}"/>
              </a:ext>
            </a:extLst>
          </p:cNvPr>
          <p:cNvSpPr>
            <a:spLocks noGrp="1"/>
          </p:cNvSpPr>
          <p:nvPr>
            <p:ph type="subTitle" idx="1"/>
          </p:nvPr>
        </p:nvSpPr>
        <p:spPr/>
        <p:txBody>
          <a:bodyPr/>
          <a:lstStyle/>
          <a:p>
            <a:r>
              <a:rPr lang="en-US" dirty="0"/>
              <a:t>A discussion on the front end of </a:t>
            </a:r>
            <a:r>
              <a:rPr lang="en-US"/>
              <a:t>the issue</a:t>
            </a:r>
          </a:p>
        </p:txBody>
      </p:sp>
    </p:spTree>
    <p:extLst>
      <p:ext uri="{BB962C8B-B14F-4D97-AF65-F5344CB8AC3E}">
        <p14:creationId xmlns:p14="http://schemas.microsoft.com/office/powerpoint/2010/main" val="336482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26B6C-60F0-5242-47D2-5E38C59380EE}"/>
              </a:ext>
            </a:extLst>
          </p:cNvPr>
          <p:cNvSpPr>
            <a:spLocks noGrp="1"/>
          </p:cNvSpPr>
          <p:nvPr>
            <p:ph type="title"/>
          </p:nvPr>
        </p:nvSpPr>
        <p:spPr/>
        <p:txBody>
          <a:bodyPr/>
          <a:lstStyle/>
          <a:p>
            <a:r>
              <a:rPr lang="en-US" dirty="0"/>
              <a:t>Considerations	</a:t>
            </a:r>
          </a:p>
        </p:txBody>
      </p:sp>
      <p:sp>
        <p:nvSpPr>
          <p:cNvPr id="3" name="Content Placeholder 2">
            <a:extLst>
              <a:ext uri="{FF2B5EF4-FFF2-40B4-BE49-F238E27FC236}">
                <a16:creationId xmlns:a16="http://schemas.microsoft.com/office/drawing/2014/main" id="{7A7A9B28-1006-CCF9-45A9-371E371AEB0C}"/>
              </a:ext>
            </a:extLst>
          </p:cNvPr>
          <p:cNvSpPr>
            <a:spLocks noGrp="1"/>
          </p:cNvSpPr>
          <p:nvPr>
            <p:ph idx="1"/>
          </p:nvPr>
        </p:nvSpPr>
        <p:spPr/>
        <p:txBody>
          <a:bodyPr/>
          <a:lstStyle/>
          <a:p>
            <a:r>
              <a:rPr lang="en-US" dirty="0"/>
              <a:t>No specific policy recommendations at this time.  Subject came up in routine discussion of Policy Subcommittee and thought a report out was appropriate.</a:t>
            </a:r>
          </a:p>
          <a:p>
            <a:r>
              <a:rPr lang="en-US" dirty="0"/>
              <a:t>City of Tacoma has a drone use ordinance for civilians</a:t>
            </a:r>
          </a:p>
          <a:p>
            <a:pPr lvl="1"/>
            <a:r>
              <a:rPr lang="en-US" dirty="0"/>
              <a:t>Drones are Prohibited in Tacoma Parks In Tacoma, Ordinance 28615 prohibits the use of drones in parks. In order to fly a drone in a park managed by Metro Parks Tacoma, you must receive prior permission from the Parks Director. At this time a public request process is still being developed by Metro Parks.</a:t>
            </a:r>
          </a:p>
        </p:txBody>
      </p:sp>
    </p:spTree>
    <p:extLst>
      <p:ext uri="{BB962C8B-B14F-4D97-AF65-F5344CB8AC3E}">
        <p14:creationId xmlns:p14="http://schemas.microsoft.com/office/powerpoint/2010/main" val="26532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9BB5F-A2E9-AC5D-A787-70DD4CC4563C}"/>
              </a:ext>
            </a:extLst>
          </p:cNvPr>
          <p:cNvSpPr>
            <a:spLocks noGrp="1"/>
          </p:cNvSpPr>
          <p:nvPr>
            <p:ph type="title"/>
          </p:nvPr>
        </p:nvSpPr>
        <p:spPr/>
        <p:txBody>
          <a:bodyPr/>
          <a:lstStyle/>
          <a:p>
            <a:r>
              <a:rPr lang="en-US" dirty="0"/>
              <a:t>Discussion		</a:t>
            </a:r>
          </a:p>
        </p:txBody>
      </p:sp>
      <p:sp>
        <p:nvSpPr>
          <p:cNvPr id="3" name="Content Placeholder 2">
            <a:extLst>
              <a:ext uri="{FF2B5EF4-FFF2-40B4-BE49-F238E27FC236}">
                <a16:creationId xmlns:a16="http://schemas.microsoft.com/office/drawing/2014/main" id="{2DD16CF8-2F00-7C6D-720E-405B1CC9A96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30961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260CC-AF1F-1888-694F-28045C43AE71}"/>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2E83AACA-F94F-3428-7549-744FCB3DB33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842095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04DFE-B288-4DCD-94F1-88730F334C1C}"/>
              </a:ext>
            </a:extLst>
          </p:cNvPr>
          <p:cNvSpPr>
            <a:spLocks noGrp="1"/>
          </p:cNvSpPr>
          <p:nvPr>
            <p:ph type="title"/>
          </p:nvPr>
        </p:nvSpPr>
        <p:spPr/>
        <p:txBody>
          <a:bodyPr/>
          <a:lstStyle/>
          <a:p>
            <a:r>
              <a:rPr lang="en-US" dirty="0"/>
              <a:t>WAC 172-110-070</a:t>
            </a:r>
            <a:br>
              <a:rPr lang="en-US" dirty="0"/>
            </a:br>
            <a:endParaRPr lang="en-US" dirty="0"/>
          </a:p>
        </p:txBody>
      </p:sp>
      <p:sp>
        <p:nvSpPr>
          <p:cNvPr id="3" name="Content Placeholder 2">
            <a:extLst>
              <a:ext uri="{FF2B5EF4-FFF2-40B4-BE49-F238E27FC236}">
                <a16:creationId xmlns:a16="http://schemas.microsoft.com/office/drawing/2014/main" id="{2C538333-8B1B-B759-513B-1A4D116A83D7}"/>
              </a:ext>
            </a:extLst>
          </p:cNvPr>
          <p:cNvSpPr>
            <a:spLocks noGrp="1"/>
          </p:cNvSpPr>
          <p:nvPr>
            <p:ph idx="1"/>
          </p:nvPr>
        </p:nvSpPr>
        <p:spPr/>
        <p:txBody>
          <a:bodyPr>
            <a:normAutofit/>
          </a:bodyPr>
          <a:lstStyle/>
          <a:p>
            <a:r>
              <a:rPr lang="en-US" dirty="0"/>
              <a:t>Prohibited locations for use of drones and model aircraft.</a:t>
            </a:r>
          </a:p>
          <a:p>
            <a:pPr lvl="1"/>
            <a:r>
              <a:rPr lang="en-US" dirty="0"/>
              <a:t>The use of drones and model aircraft is prohibited in areas where there is a reasonable expectation of privacy in accordance with accepted social norms. These areas include, but are not limited to, restrooms, locker rooms, in and around residential buildings or facilities, individual residential rooms, changing or dressing rooms, health treatment rooms, campus daycare facilities, and university offices and work areas. Drones and model aircraft may not be used to monitor or record institutional or personal information which may be found, for example, on computer or other electronic displays.</a:t>
            </a:r>
          </a:p>
        </p:txBody>
      </p:sp>
    </p:spTree>
    <p:extLst>
      <p:ext uri="{BB962C8B-B14F-4D97-AF65-F5344CB8AC3E}">
        <p14:creationId xmlns:p14="http://schemas.microsoft.com/office/powerpoint/2010/main" val="339307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59C1-3AF1-6C25-F751-5BC49A0A8E21}"/>
              </a:ext>
            </a:extLst>
          </p:cNvPr>
          <p:cNvSpPr>
            <a:spLocks noGrp="1"/>
          </p:cNvSpPr>
          <p:nvPr>
            <p:ph type="title"/>
          </p:nvPr>
        </p:nvSpPr>
        <p:spPr/>
        <p:txBody>
          <a:bodyPr/>
          <a:lstStyle/>
          <a:p>
            <a:r>
              <a:rPr lang="en-US" dirty="0"/>
              <a:t>2013 Legislature Bill</a:t>
            </a:r>
          </a:p>
        </p:txBody>
      </p:sp>
      <p:sp>
        <p:nvSpPr>
          <p:cNvPr id="3" name="Content Placeholder 2">
            <a:extLst>
              <a:ext uri="{FF2B5EF4-FFF2-40B4-BE49-F238E27FC236}">
                <a16:creationId xmlns:a16="http://schemas.microsoft.com/office/drawing/2014/main" id="{D4E2B74E-6C5B-3785-0209-2FA3EBC0D9ED}"/>
              </a:ext>
            </a:extLst>
          </p:cNvPr>
          <p:cNvSpPr>
            <a:spLocks noGrp="1"/>
          </p:cNvSpPr>
          <p:nvPr>
            <p:ph idx="1"/>
          </p:nvPr>
        </p:nvSpPr>
        <p:spPr/>
        <p:txBody>
          <a:bodyPr/>
          <a:lstStyle/>
          <a:p>
            <a:r>
              <a:rPr lang="en-US" dirty="0"/>
              <a:t>The Washington state bill would have required police to get warrants for drone surveillance and to delete imagery of people not targeted. The bill also creates broad exceptions for emergencies. (KIRO TV)</a:t>
            </a:r>
          </a:p>
          <a:p>
            <a:r>
              <a:rPr lang="en-US" dirty="0"/>
              <a:t>Governor Inslee vetoed.</a:t>
            </a:r>
          </a:p>
        </p:txBody>
      </p:sp>
    </p:spTree>
    <p:extLst>
      <p:ext uri="{BB962C8B-B14F-4D97-AF65-F5344CB8AC3E}">
        <p14:creationId xmlns:p14="http://schemas.microsoft.com/office/powerpoint/2010/main" val="224286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B157-E75C-520F-FE6C-114447F6312F}"/>
              </a:ext>
            </a:extLst>
          </p:cNvPr>
          <p:cNvSpPr>
            <a:spLocks noGrp="1"/>
          </p:cNvSpPr>
          <p:nvPr>
            <p:ph type="title"/>
          </p:nvPr>
        </p:nvSpPr>
        <p:spPr/>
        <p:txBody>
          <a:bodyPr/>
          <a:lstStyle/>
          <a:p>
            <a:r>
              <a:rPr lang="en-US" dirty="0"/>
              <a:t>FAA Operations Requirements</a:t>
            </a:r>
          </a:p>
        </p:txBody>
      </p:sp>
      <p:sp>
        <p:nvSpPr>
          <p:cNvPr id="3" name="Content Placeholder 2">
            <a:extLst>
              <a:ext uri="{FF2B5EF4-FFF2-40B4-BE49-F238E27FC236}">
                <a16:creationId xmlns:a16="http://schemas.microsoft.com/office/drawing/2014/main" id="{E30E385F-2629-73DD-42E2-A60677E87B59}"/>
              </a:ext>
            </a:extLst>
          </p:cNvPr>
          <p:cNvSpPr>
            <a:spLocks noGrp="1"/>
          </p:cNvSpPr>
          <p:nvPr>
            <p:ph idx="1"/>
          </p:nvPr>
        </p:nvSpPr>
        <p:spPr/>
        <p:txBody>
          <a:bodyPr/>
          <a:lstStyle/>
          <a:p>
            <a:r>
              <a:rPr lang="en-US" dirty="0"/>
              <a:t>Must operate below 400 Feet  (Most operations ~50 Feet)</a:t>
            </a:r>
          </a:p>
          <a:p>
            <a:r>
              <a:rPr lang="en-US" dirty="0"/>
              <a:t>Must have an FAA Part 107 certified operator or supervisor if an unlicensed operator is using the platform</a:t>
            </a:r>
          </a:p>
          <a:p>
            <a:r>
              <a:rPr lang="en-US" dirty="0"/>
              <a:t>Must be less than 55 </a:t>
            </a:r>
            <a:r>
              <a:rPr lang="en-US" dirty="0" err="1"/>
              <a:t>lbs</a:t>
            </a:r>
            <a:endParaRPr lang="en-US" dirty="0"/>
          </a:p>
          <a:p>
            <a:r>
              <a:rPr lang="en-US" dirty="0"/>
              <a:t>Must give way to other aircraft</a:t>
            </a:r>
          </a:p>
          <a:p>
            <a:r>
              <a:rPr lang="en-US" dirty="0"/>
              <a:t>Must have ATC Permission in McChord Airspace  (Surface to 2500 FT)</a:t>
            </a:r>
          </a:p>
          <a:p>
            <a:r>
              <a:rPr lang="en-US" dirty="0"/>
              <a:t>Must ALWAYS be in line of sight of the operator</a:t>
            </a:r>
          </a:p>
        </p:txBody>
      </p:sp>
    </p:spTree>
    <p:extLst>
      <p:ext uri="{BB962C8B-B14F-4D97-AF65-F5344CB8AC3E}">
        <p14:creationId xmlns:p14="http://schemas.microsoft.com/office/powerpoint/2010/main" val="384756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B4144-221C-2D8E-B1E1-126155825B56}"/>
              </a:ext>
            </a:extLst>
          </p:cNvPr>
          <p:cNvSpPr>
            <a:spLocks noGrp="1"/>
          </p:cNvSpPr>
          <p:nvPr>
            <p:ph type="title"/>
          </p:nvPr>
        </p:nvSpPr>
        <p:spPr/>
        <p:txBody>
          <a:bodyPr/>
          <a:lstStyle/>
          <a:p>
            <a:r>
              <a:rPr lang="en-US" dirty="0"/>
              <a:t>Drones as First Responder</a:t>
            </a:r>
          </a:p>
        </p:txBody>
      </p:sp>
      <p:sp>
        <p:nvSpPr>
          <p:cNvPr id="3" name="Content Placeholder 2">
            <a:extLst>
              <a:ext uri="{FF2B5EF4-FFF2-40B4-BE49-F238E27FC236}">
                <a16:creationId xmlns:a16="http://schemas.microsoft.com/office/drawing/2014/main" id="{A7853162-DDA6-03DA-3F26-39823248AEAD}"/>
              </a:ext>
            </a:extLst>
          </p:cNvPr>
          <p:cNvSpPr>
            <a:spLocks noGrp="1"/>
          </p:cNvSpPr>
          <p:nvPr>
            <p:ph idx="1"/>
          </p:nvPr>
        </p:nvSpPr>
        <p:spPr/>
        <p:txBody>
          <a:bodyPr/>
          <a:lstStyle/>
          <a:p>
            <a:r>
              <a:rPr lang="en-US" dirty="0"/>
              <a:t>Started in Chula Vista, CA.</a:t>
            </a:r>
          </a:p>
          <a:p>
            <a:r>
              <a:rPr lang="en-US" dirty="0"/>
              <a:t>1% of police departments nationwide are already doing it</a:t>
            </a:r>
          </a:p>
          <a:p>
            <a:r>
              <a:rPr lang="en-US" dirty="0"/>
              <a:t>Currently required to be within the line of site of the operator</a:t>
            </a:r>
          </a:p>
          <a:p>
            <a:r>
              <a:rPr lang="en-US" dirty="0"/>
              <a:t>Agencies are pushing for beyond line of sight (248 agencies)</a:t>
            </a:r>
          </a:p>
          <a:p>
            <a:r>
              <a:rPr lang="en-US" dirty="0"/>
              <a:t>Started in 2012 with Federal authorization of up to 10,000 police UAS nationwide.</a:t>
            </a:r>
          </a:p>
          <a:p>
            <a:r>
              <a:rPr lang="en-US" dirty="0"/>
              <a:t>WSP largest operator of drone fleet (Over 100 drones)</a:t>
            </a:r>
          </a:p>
        </p:txBody>
      </p:sp>
    </p:spTree>
    <p:extLst>
      <p:ext uri="{BB962C8B-B14F-4D97-AF65-F5344CB8AC3E}">
        <p14:creationId xmlns:p14="http://schemas.microsoft.com/office/powerpoint/2010/main" val="3248737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FB50E-795B-06F3-7678-D881DADB0E32}"/>
              </a:ext>
            </a:extLst>
          </p:cNvPr>
          <p:cNvSpPr>
            <a:spLocks noGrp="1"/>
          </p:cNvSpPr>
          <p:nvPr>
            <p:ph type="title"/>
          </p:nvPr>
        </p:nvSpPr>
        <p:spPr/>
        <p:txBody>
          <a:bodyPr/>
          <a:lstStyle/>
          <a:p>
            <a:r>
              <a:rPr lang="en-US" dirty="0"/>
              <a:t>Drones as First Responder II</a:t>
            </a:r>
          </a:p>
        </p:txBody>
      </p:sp>
      <p:sp>
        <p:nvSpPr>
          <p:cNvPr id="3" name="Content Placeholder 2">
            <a:extLst>
              <a:ext uri="{FF2B5EF4-FFF2-40B4-BE49-F238E27FC236}">
                <a16:creationId xmlns:a16="http://schemas.microsoft.com/office/drawing/2014/main" id="{DF935FFA-3B34-A273-3A43-5F78B0B69349}"/>
              </a:ext>
            </a:extLst>
          </p:cNvPr>
          <p:cNvSpPr>
            <a:spLocks noGrp="1"/>
          </p:cNvSpPr>
          <p:nvPr>
            <p:ph idx="1"/>
          </p:nvPr>
        </p:nvSpPr>
        <p:spPr/>
        <p:txBody>
          <a:bodyPr/>
          <a:lstStyle/>
          <a:p>
            <a:r>
              <a:rPr lang="en-US" dirty="0"/>
              <a:t>Drones can:</a:t>
            </a:r>
          </a:p>
          <a:p>
            <a:pPr lvl="1"/>
            <a:r>
              <a:rPr lang="en-US" dirty="0"/>
              <a:t>Do search and rescue</a:t>
            </a:r>
          </a:p>
          <a:p>
            <a:pPr lvl="1"/>
            <a:r>
              <a:rPr lang="en-US" dirty="0"/>
              <a:t>Identify location of humans hidden (visual and infrared)</a:t>
            </a:r>
          </a:p>
          <a:p>
            <a:pPr lvl="1"/>
            <a:r>
              <a:rPr lang="en-US" dirty="0"/>
              <a:t>Follow persons</a:t>
            </a:r>
          </a:p>
          <a:p>
            <a:pPr lvl="1"/>
            <a:r>
              <a:rPr lang="en-US" dirty="0"/>
              <a:t>Surveil crowds</a:t>
            </a:r>
          </a:p>
          <a:p>
            <a:pPr lvl="1"/>
            <a:r>
              <a:rPr lang="en-US" dirty="0"/>
              <a:t>Record video of activities (in some cases, upload into existing video evidence databases)</a:t>
            </a:r>
          </a:p>
          <a:p>
            <a:pPr lvl="1"/>
            <a:r>
              <a:rPr lang="en-US" dirty="0"/>
              <a:t>Provide an overview of barricade/SWAT situations</a:t>
            </a:r>
          </a:p>
          <a:p>
            <a:pPr lvl="1"/>
            <a:r>
              <a:rPr lang="en-US" dirty="0"/>
              <a:t>Be an alternative to an officer exposing themselves to danger</a:t>
            </a:r>
          </a:p>
        </p:txBody>
      </p:sp>
    </p:spTree>
    <p:extLst>
      <p:ext uri="{BB962C8B-B14F-4D97-AF65-F5344CB8AC3E}">
        <p14:creationId xmlns:p14="http://schemas.microsoft.com/office/powerpoint/2010/main" val="284279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EB41C-1CBA-B8E9-669D-E896FA4444BD}"/>
              </a:ext>
            </a:extLst>
          </p:cNvPr>
          <p:cNvSpPr>
            <a:spLocks noGrp="1"/>
          </p:cNvSpPr>
          <p:nvPr>
            <p:ph type="title"/>
          </p:nvPr>
        </p:nvSpPr>
        <p:spPr/>
        <p:txBody>
          <a:bodyPr/>
          <a:lstStyle/>
          <a:p>
            <a:r>
              <a:rPr lang="en-US" dirty="0"/>
              <a:t>Other Uses of UAS</a:t>
            </a:r>
          </a:p>
        </p:txBody>
      </p:sp>
      <p:sp>
        <p:nvSpPr>
          <p:cNvPr id="3" name="Content Placeholder 2">
            <a:extLst>
              <a:ext uri="{FF2B5EF4-FFF2-40B4-BE49-F238E27FC236}">
                <a16:creationId xmlns:a16="http://schemas.microsoft.com/office/drawing/2014/main" id="{FF5D426D-9DA3-4C14-8A08-DE1FA2D86417}"/>
              </a:ext>
            </a:extLst>
          </p:cNvPr>
          <p:cNvSpPr>
            <a:spLocks noGrp="1"/>
          </p:cNvSpPr>
          <p:nvPr>
            <p:ph idx="1"/>
          </p:nvPr>
        </p:nvSpPr>
        <p:spPr/>
        <p:txBody>
          <a:bodyPr>
            <a:normAutofit/>
          </a:bodyPr>
          <a:lstStyle/>
          <a:p>
            <a:r>
              <a:rPr lang="en-US" sz="3200" dirty="0"/>
              <a:t>Crime Scene reconstruction</a:t>
            </a:r>
          </a:p>
          <a:p>
            <a:pPr lvl="1"/>
            <a:r>
              <a:rPr lang="en-US" sz="3200" dirty="0"/>
              <a:t> -Traffic collisions</a:t>
            </a:r>
          </a:p>
          <a:p>
            <a:pPr lvl="1"/>
            <a:r>
              <a:rPr lang="en-US" sz="3200" dirty="0"/>
              <a:t> -Major crimes scenes</a:t>
            </a:r>
          </a:p>
          <a:p>
            <a:pPr lvl="1"/>
            <a:r>
              <a:rPr lang="en-US" sz="3200" dirty="0"/>
              <a:t>-Search and Rescue</a:t>
            </a:r>
          </a:p>
          <a:p>
            <a:pPr lvl="1"/>
            <a:r>
              <a:rPr lang="en-US" sz="3200" dirty="0"/>
              <a:t>-Marine Operations</a:t>
            </a:r>
          </a:p>
          <a:p>
            <a:pPr lvl="1"/>
            <a:r>
              <a:rPr lang="en-US" sz="3200" dirty="0"/>
              <a:t>-Child Abduction Response</a:t>
            </a:r>
          </a:p>
          <a:p>
            <a:pPr lvl="1"/>
            <a:r>
              <a:rPr lang="en-US" sz="3200" dirty="0"/>
              <a:t>-Elderly / juvenile missing persons</a:t>
            </a:r>
          </a:p>
        </p:txBody>
      </p:sp>
    </p:spTree>
    <p:extLst>
      <p:ext uri="{BB962C8B-B14F-4D97-AF65-F5344CB8AC3E}">
        <p14:creationId xmlns:p14="http://schemas.microsoft.com/office/powerpoint/2010/main" val="4143214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C68A1-9D4F-BC17-4332-C706C50750C6}"/>
              </a:ext>
            </a:extLst>
          </p:cNvPr>
          <p:cNvSpPr>
            <a:spLocks noGrp="1"/>
          </p:cNvSpPr>
          <p:nvPr>
            <p:ph type="title"/>
          </p:nvPr>
        </p:nvSpPr>
        <p:spPr/>
        <p:txBody>
          <a:bodyPr/>
          <a:lstStyle/>
          <a:p>
            <a:r>
              <a:rPr lang="en-US" dirty="0"/>
              <a:t>Operational Use of UAS</a:t>
            </a:r>
          </a:p>
        </p:txBody>
      </p:sp>
      <p:sp>
        <p:nvSpPr>
          <p:cNvPr id="3" name="Content Placeholder 2">
            <a:extLst>
              <a:ext uri="{FF2B5EF4-FFF2-40B4-BE49-F238E27FC236}">
                <a16:creationId xmlns:a16="http://schemas.microsoft.com/office/drawing/2014/main" id="{EB0C938A-0486-B1C8-BDFC-290168AF9BD1}"/>
              </a:ext>
            </a:extLst>
          </p:cNvPr>
          <p:cNvSpPr>
            <a:spLocks noGrp="1"/>
          </p:cNvSpPr>
          <p:nvPr>
            <p:ph idx="1"/>
          </p:nvPr>
        </p:nvSpPr>
        <p:spPr/>
        <p:txBody>
          <a:bodyPr/>
          <a:lstStyle/>
          <a:p>
            <a:r>
              <a:rPr lang="en-US" dirty="0"/>
              <a:t>Operations</a:t>
            </a:r>
          </a:p>
          <a:p>
            <a:r>
              <a:rPr lang="en-US" dirty="0"/>
              <a:t> 	K9 tracks</a:t>
            </a:r>
          </a:p>
          <a:p>
            <a:r>
              <a:rPr lang="en-US" dirty="0"/>
              <a:t>	SWAT response</a:t>
            </a:r>
          </a:p>
          <a:p>
            <a:r>
              <a:rPr lang="en-US" dirty="0"/>
              <a:t>	Felony crime in progress</a:t>
            </a:r>
          </a:p>
          <a:p>
            <a:r>
              <a:rPr lang="en-US" dirty="0"/>
              <a:t>	Domestic Violence crime where there is a danger to the victim</a:t>
            </a:r>
          </a:p>
          <a:p>
            <a:r>
              <a:rPr lang="en-US" dirty="0"/>
              <a:t> 	De-escalation / Communications if equipped with speaker/mic</a:t>
            </a:r>
          </a:p>
        </p:txBody>
      </p:sp>
    </p:spTree>
    <p:extLst>
      <p:ext uri="{BB962C8B-B14F-4D97-AF65-F5344CB8AC3E}">
        <p14:creationId xmlns:p14="http://schemas.microsoft.com/office/powerpoint/2010/main" val="165013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49F35-2C1A-8AEF-FF98-76DDEAB75548}"/>
              </a:ext>
            </a:extLst>
          </p:cNvPr>
          <p:cNvSpPr>
            <a:spLocks noGrp="1"/>
          </p:cNvSpPr>
          <p:nvPr>
            <p:ph type="title"/>
          </p:nvPr>
        </p:nvSpPr>
        <p:spPr/>
        <p:txBody>
          <a:bodyPr/>
          <a:lstStyle/>
          <a:p>
            <a:r>
              <a:rPr lang="en-US" dirty="0"/>
              <a:t>Citizen Concerns	</a:t>
            </a:r>
          </a:p>
        </p:txBody>
      </p:sp>
      <p:sp>
        <p:nvSpPr>
          <p:cNvPr id="3" name="Content Placeholder 2">
            <a:extLst>
              <a:ext uri="{FF2B5EF4-FFF2-40B4-BE49-F238E27FC236}">
                <a16:creationId xmlns:a16="http://schemas.microsoft.com/office/drawing/2014/main" id="{5F0AF232-2B70-23E4-68D3-7B63153F6029}"/>
              </a:ext>
            </a:extLst>
          </p:cNvPr>
          <p:cNvSpPr>
            <a:spLocks noGrp="1"/>
          </p:cNvSpPr>
          <p:nvPr>
            <p:ph idx="1"/>
          </p:nvPr>
        </p:nvSpPr>
        <p:spPr/>
        <p:txBody>
          <a:bodyPr/>
          <a:lstStyle/>
          <a:p>
            <a:r>
              <a:rPr lang="en-US" dirty="0"/>
              <a:t>4</a:t>
            </a:r>
            <a:r>
              <a:rPr lang="en-US" baseline="30000" dirty="0"/>
              <a:t>th</a:t>
            </a:r>
            <a:r>
              <a:rPr lang="en-US" dirty="0"/>
              <a:t> Amendment Unreasonable Search</a:t>
            </a:r>
          </a:p>
          <a:p>
            <a:pPr lvl="1"/>
            <a:r>
              <a:rPr lang="en-US" dirty="0"/>
              <a:t>Looking in windows</a:t>
            </a:r>
          </a:p>
          <a:p>
            <a:pPr lvl="1"/>
            <a:r>
              <a:rPr lang="en-US" dirty="0"/>
              <a:t>Reading computer screens</a:t>
            </a:r>
          </a:p>
          <a:p>
            <a:pPr lvl="1"/>
            <a:r>
              <a:rPr lang="en-US" dirty="0"/>
              <a:t>Including video of persons not connected with search warrant</a:t>
            </a:r>
          </a:p>
          <a:p>
            <a:r>
              <a:rPr lang="en-US" dirty="0"/>
              <a:t>Unlawful tracking of individual protesters in crowds</a:t>
            </a:r>
          </a:p>
          <a:p>
            <a:r>
              <a:rPr lang="en-US" dirty="0"/>
              <a:t>Public Disclosure of video/Retention of video</a:t>
            </a:r>
          </a:p>
          <a:p>
            <a:r>
              <a:rPr lang="en-US" dirty="0"/>
              <a:t>Use of Reasonable Suspicion vs Probable Cause</a:t>
            </a:r>
          </a:p>
          <a:p>
            <a:r>
              <a:rPr lang="en-US" dirty="0"/>
              <a:t>Facial Recognition/Reporting</a:t>
            </a:r>
          </a:p>
          <a:p>
            <a:r>
              <a:rPr lang="en-US" dirty="0"/>
              <a:t>Inappropriate Use</a:t>
            </a:r>
          </a:p>
          <a:p>
            <a:endParaRPr lang="en-US" dirty="0"/>
          </a:p>
        </p:txBody>
      </p:sp>
    </p:spTree>
    <p:extLst>
      <p:ext uri="{BB962C8B-B14F-4D97-AF65-F5344CB8AC3E}">
        <p14:creationId xmlns:p14="http://schemas.microsoft.com/office/powerpoint/2010/main" val="1981985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594</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Drones in Tacoma</vt:lpstr>
      <vt:lpstr>WAC 172-110-070 </vt:lpstr>
      <vt:lpstr>2013 Legislature Bill</vt:lpstr>
      <vt:lpstr>FAA Operations Requirements</vt:lpstr>
      <vt:lpstr>Drones as First Responder</vt:lpstr>
      <vt:lpstr>Drones as First Responder II</vt:lpstr>
      <vt:lpstr>Other Uses of UAS</vt:lpstr>
      <vt:lpstr>Operational Use of UAS</vt:lpstr>
      <vt:lpstr>Citizen Concerns </vt:lpstr>
      <vt:lpstr>Considerations </vt:lpstr>
      <vt:lpstr>Discussion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Drones in Tacoma</dc:title>
  <dc:creator>Stephen Hagberg</dc:creator>
  <cp:lastModifiedBy>Stephen Hagberg</cp:lastModifiedBy>
  <cp:revision>4</cp:revision>
  <dcterms:created xsi:type="dcterms:W3CDTF">2023-09-22T20:19:02Z</dcterms:created>
  <dcterms:modified xsi:type="dcterms:W3CDTF">2023-10-02T21:20:29Z</dcterms:modified>
</cp:coreProperties>
</file>